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24384000" cy="13716000"/>
  <p:notesSz cx="6858000" cy="9144000"/>
  <p:custDataLst>
    <p:tags r:id="rId9"/>
  </p:custDataLst>
  <p:defaultTextStyle>
    <a:def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000000"/>
        </a:solidFill>
      </a:defRPr>
    </a:defPPr>
    <a:lvl1pPr marL="81280" marR="81280" indent="0" algn="l" defTabSz="1821656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4600" b="0" i="0" u="none" strike="noStrike" cap="none" spc="0">
        <a:ln>
          <a:noFill/>
        </a:ln>
        <a:solidFill>
          <a:srgbClr val="000000"/>
        </a:solidFill>
        <a:latin typeface="Arial"/>
        <a:ea typeface="Arial"/>
        <a:cs typeface="Arial"/>
      </a:defRPr>
    </a:lvl1pPr>
    <a:lvl2pPr marL="81280" marR="81280" indent="266700" algn="l" defTabSz="1821656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4600" b="0" i="0" u="none" strike="noStrike" cap="none" spc="0">
        <a:ln>
          <a:noFill/>
        </a:ln>
        <a:solidFill>
          <a:srgbClr val="000000"/>
        </a:solidFill>
        <a:latin typeface="Arial"/>
        <a:ea typeface="Arial"/>
        <a:cs typeface="Arial"/>
      </a:defRPr>
    </a:lvl2pPr>
    <a:lvl3pPr marL="81280" marR="81280" indent="533400" algn="l" defTabSz="1821656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4600" b="0" i="0" u="none" strike="noStrike" cap="none" spc="0">
        <a:ln>
          <a:noFill/>
        </a:ln>
        <a:solidFill>
          <a:srgbClr val="000000"/>
        </a:solidFill>
        <a:latin typeface="Arial"/>
        <a:ea typeface="Arial"/>
        <a:cs typeface="Arial"/>
      </a:defRPr>
    </a:lvl3pPr>
    <a:lvl4pPr marL="81280" marR="81280" indent="800100" algn="l" defTabSz="1821656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4600" b="0" i="0" u="none" strike="noStrike" cap="none" spc="0">
        <a:ln>
          <a:noFill/>
        </a:ln>
        <a:solidFill>
          <a:srgbClr val="000000"/>
        </a:solidFill>
        <a:latin typeface="Arial"/>
        <a:ea typeface="Arial"/>
        <a:cs typeface="Arial"/>
      </a:defRPr>
    </a:lvl4pPr>
    <a:lvl5pPr marL="81280" marR="81280" indent="1066800" algn="l" defTabSz="1821656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4600" b="0" i="0" u="none" strike="noStrike" cap="none" spc="0">
        <a:ln>
          <a:noFill/>
        </a:ln>
        <a:solidFill>
          <a:srgbClr val="000000"/>
        </a:solidFill>
        <a:latin typeface="Arial"/>
        <a:ea typeface="Arial"/>
        <a:cs typeface="Arial"/>
      </a:defRPr>
    </a:lvl5pPr>
    <a:lvl6pPr marL="81280" marR="81280" indent="1333500" algn="l" defTabSz="1821656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4600" b="0" i="0" u="none" strike="noStrike" cap="none" spc="0">
        <a:ln>
          <a:noFill/>
        </a:ln>
        <a:solidFill>
          <a:srgbClr val="000000"/>
        </a:solidFill>
        <a:latin typeface="Arial"/>
        <a:ea typeface="Arial"/>
        <a:cs typeface="Arial"/>
      </a:defRPr>
    </a:lvl6pPr>
    <a:lvl7pPr marL="81280" marR="81280" indent="1612899" algn="l" defTabSz="1821656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4600" b="0" i="0" u="none" strike="noStrike" cap="none" spc="0">
        <a:ln>
          <a:noFill/>
        </a:ln>
        <a:solidFill>
          <a:srgbClr val="000000"/>
        </a:solidFill>
        <a:latin typeface="Arial"/>
        <a:ea typeface="Arial"/>
        <a:cs typeface="Arial"/>
      </a:defRPr>
    </a:lvl7pPr>
    <a:lvl8pPr marL="81280" marR="81280" indent="1879600" algn="l" defTabSz="1821656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4600" b="0" i="0" u="none" strike="noStrike" cap="none" spc="0">
        <a:ln>
          <a:noFill/>
        </a:ln>
        <a:solidFill>
          <a:srgbClr val="000000"/>
        </a:solidFill>
        <a:latin typeface="Arial"/>
        <a:ea typeface="Arial"/>
        <a:cs typeface="Arial"/>
      </a:defRPr>
    </a:lvl8pPr>
    <a:lvl9pPr marL="81280" marR="81280" indent="2146300" algn="l" defTabSz="1821656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4600" b="0" i="0" u="none" strike="noStrike" cap="none" spc="0">
        <a:ln>
          <a:noFill/>
        </a:ln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66" y="240"/>
      </p:cViewPr>
      <p:guideLst>
        <p:guide pos="768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7700">
      <a:defRPr sz="1600">
        <a:latin typeface="Lucida Grande"/>
        <a:ea typeface="Lucida Grande"/>
        <a:cs typeface="Lucida Grande"/>
      </a:defRPr>
    </a:lvl1pPr>
    <a:lvl2pPr indent="228600" defTabSz="647700">
      <a:defRPr sz="1600">
        <a:latin typeface="Lucida Grande"/>
        <a:ea typeface="Lucida Grande"/>
        <a:cs typeface="Lucida Grande"/>
      </a:defRPr>
    </a:lvl2pPr>
    <a:lvl3pPr indent="457200" defTabSz="647700">
      <a:defRPr sz="1600">
        <a:latin typeface="Lucida Grande"/>
        <a:ea typeface="Lucida Grande"/>
        <a:cs typeface="Lucida Grande"/>
      </a:defRPr>
    </a:lvl3pPr>
    <a:lvl4pPr indent="685800" defTabSz="647700">
      <a:defRPr sz="1600">
        <a:latin typeface="Lucida Grande"/>
        <a:ea typeface="Lucida Grande"/>
        <a:cs typeface="Lucida Grande"/>
      </a:defRPr>
    </a:lvl4pPr>
    <a:lvl5pPr indent="914400" defTabSz="647700">
      <a:defRPr sz="1600">
        <a:latin typeface="Lucida Grande"/>
        <a:ea typeface="Lucida Grande"/>
        <a:cs typeface="Lucida Grande"/>
      </a:defRPr>
    </a:lvl5pPr>
    <a:lvl6pPr indent="1143000" defTabSz="647700">
      <a:defRPr sz="1600">
        <a:latin typeface="Lucida Grande"/>
        <a:ea typeface="Lucida Grande"/>
        <a:cs typeface="Lucida Grande"/>
      </a:defRPr>
    </a:lvl6pPr>
    <a:lvl7pPr indent="1371600" defTabSz="647700">
      <a:defRPr sz="1600">
        <a:latin typeface="Lucida Grande"/>
        <a:ea typeface="Lucida Grande"/>
        <a:cs typeface="Lucida Grande"/>
      </a:defRPr>
    </a:lvl7pPr>
    <a:lvl8pPr indent="1600200" defTabSz="647700">
      <a:defRPr sz="1600">
        <a:latin typeface="Lucida Grande"/>
        <a:ea typeface="Lucida Grande"/>
        <a:cs typeface="Lucida Grande"/>
      </a:defRPr>
    </a:lvl8pPr>
    <a:lvl9pPr indent="1828800" defTabSz="647700">
      <a:defRPr sz="1600">
        <a:latin typeface="Lucida Grande"/>
        <a:ea typeface="Lucida Grande"/>
        <a:cs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7813C2-3645-CB64-0398-610373B0F828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B6DBF8-E707-0A06-CCA6-521639FA4F27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4539D-0343-84B0-E009-B71D19C46CD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EFA8A-EC12-94A9-B4E5-005BB3ED3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1168A-8F68-327B-1816-2902D1124B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50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userDrawn="1">
  <p:cSld name="biomedia-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" name="image.pdf" descr="image.pdf"/>
          <p:cNvPicPr/>
          <p:nvPr/>
        </p:nvPicPr>
        <p:blipFill>
          <a:blip r:embed="rId2"/>
          <a:stretch/>
        </p:blipFill>
        <p:spPr bwMode="auto">
          <a:xfrm>
            <a:off x="3815953" y="767953"/>
            <a:ext cx="6250782" cy="157797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 bwMode="auto">
          <a:xfrm>
            <a:off x="4423171" y="2250281"/>
            <a:ext cx="15537657" cy="35004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4423171" y="6447234"/>
            <a:ext cx="15537657" cy="439340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3800"/>
            </a:lvl1pPr>
            <a:lvl2pPr marL="0" indent="0" algn="ctr">
              <a:buSzTx/>
              <a:buNone/>
            </a:lvl2pPr>
            <a:lvl3pPr marL="0" indent="0" algn="ctr">
              <a:buSzTx/>
              <a:buNone/>
            </a:lvl3pPr>
            <a:lvl4pPr marL="0" indent="0" algn="ctr">
              <a:buSzTx/>
              <a:buNone/>
              <a:defRPr sz="3800"/>
            </a:lvl4pPr>
            <a:lvl5pPr marL="0" indent="0">
              <a:buSzTx/>
              <a:buNone/>
              <a:defRPr sz="3800"/>
            </a:lvl5pPr>
          </a:lstStyle>
          <a:p>
            <a:pPr>
              <a:defRPr/>
            </a:pPr>
            <a:r>
              <a:t>Body Level One</a:t>
            </a:r>
          </a:p>
          <a:p>
            <a:pPr lvl="1">
              <a:defRPr/>
            </a:pPr>
            <a:r>
              <a:t>Body Level Two</a:t>
            </a:r>
          </a:p>
          <a:p>
            <a:pPr lvl="4">
              <a:defRPr/>
            </a:pPr>
            <a:r>
              <a:t>Body Level Five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2352000" y="12785271"/>
            <a:ext cx="2032000" cy="9053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0ECA262-EC17-A544-9D4F-5AC40A4140A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userDrawn="1">
  <p:cSld name="biomed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Body Level One</a:t>
            </a:r>
          </a:p>
          <a:p>
            <a:pPr lvl="1">
              <a:defRPr/>
            </a:pPr>
            <a:r>
              <a:t>Body Level Two</a:t>
            </a:r>
          </a:p>
          <a:p>
            <a:pPr lvl="2">
              <a:defRPr/>
            </a:pPr>
            <a:r>
              <a:t>Body Level Three</a:t>
            </a:r>
          </a:p>
          <a:p>
            <a:pPr lvl="3">
              <a:defRPr/>
            </a:pPr>
            <a:r>
              <a:t>Body Level Four</a:t>
            </a:r>
          </a:p>
          <a:p>
            <a:pPr lvl="4">
              <a:defRPr/>
            </a:pPr>
            <a:r>
              <a:t>Body Level Five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2352000" y="12785271"/>
            <a:ext cx="2032000" cy="9053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0ECA262-EC17-A544-9D4F-5AC40A4140A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351" y="12801600"/>
            <a:ext cx="2437765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 bwMode="auto">
          <a:xfrm>
            <a:off x="31" y="12668632"/>
            <a:ext cx="24377650" cy="128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0707DB5-0A8B-4459-94B3-A99AA3E730F1}" type="datetime1">
              <a:rPr lang="en-US"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Adrian Dalca | adalca.mit.edu/DLSS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and bullet poi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 bwMode="auto">
          <a:xfrm>
            <a:off x="757768" y="1990726"/>
            <a:ext cx="22889632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1219200" y="2520001"/>
            <a:ext cx="21945600" cy="9051926"/>
          </a:xfrm>
        </p:spPr>
        <p:txBody>
          <a:bodyPr>
            <a:noAutofit/>
          </a:bodyPr>
          <a:lstStyle>
            <a:lvl1pPr>
              <a:defRPr sz="4800"/>
            </a:lvl1pPr>
            <a:lvl2pPr marL="0">
              <a:buFontTx/>
              <a:buNone/>
              <a:defRPr sz="4400"/>
            </a:lvl2pPr>
            <a:lvl3pPr marL="525600" indent="-525600">
              <a:defRPr sz="4400"/>
            </a:lvl3pPr>
            <a:lvl4pPr marL="1072800" indent="-547200">
              <a:defRPr sz="4400"/>
            </a:lvl4pPr>
            <a:lvl5pPr marL="1627200" indent="-554400">
              <a:defRPr sz="44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/>
                <a:ea typeface="Arial"/>
                <a:cs typeface="Arial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8331200" y="12712701"/>
            <a:ext cx="7721600" cy="73025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/>
                <a:ea typeface="Arial"/>
                <a:cs typeface="Arial"/>
              </a:defRPr>
            </a:lvl1pPr>
          </a:lstStyle>
          <a:p>
            <a:pPr>
              <a:defRPr/>
            </a:pPr>
            <a:fld id="{6F2C76D6-729F-6744-89DF-D6398870E5A7}" type="slidenum">
              <a:rPr lang="en-GB"/>
              <a:t>‹#›</a:t>
            </a:fld>
            <a:endParaRPr lang="en-GB"/>
          </a:p>
        </p:txBody>
      </p:sp>
      <p:pic>
        <p:nvPicPr>
          <p:cNvPr id="8" name="Picture 7" descr="KCL_box_red pin rgb.jpg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21297387" y="11955463"/>
            <a:ext cx="3086613" cy="176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03615324-9F1A-124C-9928-8144B0FA39C7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 bwMode="auto">
          <a:xfrm>
            <a:off x="2032000" y="0"/>
            <a:ext cx="20320000" cy="288821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/>
            </a:pPr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 bwMode="auto">
          <a:xfrm>
            <a:off x="2032000" y="2882225"/>
            <a:ext cx="20320000" cy="1080837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/>
          <a:lstStyle>
            <a:lvl2pPr marL="885643" indent="-387802">
              <a:spcBef>
                <a:spcPts val="900"/>
              </a:spcBef>
              <a:buChar char="–"/>
              <a:defRPr sz="3800"/>
            </a:lvl2pPr>
            <a:lvl3pPr marL="1265282" indent="-310242">
              <a:spcBef>
                <a:spcPts val="900"/>
              </a:spcBef>
              <a:defRPr sz="3800"/>
            </a:lvl3pPr>
            <a:lvl4pPr marL="1717039" indent="-304800">
              <a:spcBef>
                <a:spcPts val="600"/>
              </a:spcBef>
              <a:buChar char="–"/>
              <a:defRPr sz="2400"/>
            </a:lvl4pPr>
            <a:lvl5pPr marL="2174239" indent="-304800">
              <a:spcBef>
                <a:spcPts val="800"/>
              </a:spcBef>
              <a:buChar char="»"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</a:lstStyle>
          <a:p>
            <a:pPr>
              <a:defRPr/>
            </a:pPr>
            <a:r>
              <a:t>Body Level One</a:t>
            </a:r>
          </a:p>
          <a:p>
            <a:pPr lvl="1">
              <a:defRPr/>
            </a:pPr>
            <a:r>
              <a:t>Body Level Two</a:t>
            </a:r>
          </a:p>
          <a:p>
            <a:pPr lvl="2">
              <a:defRPr/>
            </a:pPr>
            <a:r>
              <a:t>Body Level Three</a:t>
            </a:r>
          </a:p>
          <a:p>
            <a:pPr lvl="3">
              <a:defRPr/>
            </a:pPr>
            <a:r>
              <a:t>Body Level Four</a:t>
            </a:r>
          </a:p>
          <a:p>
            <a:pPr lvl="4">
              <a:defRPr/>
            </a:pPr>
            <a:r>
              <a:t>Body Level Five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2352000" y="12785271"/>
            <a:ext cx="2032000" cy="9053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0ECA262-EC17-A544-9D4F-5AC40A4140A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marL="81280" marR="81280" indent="0" algn="ctr" defTabSz="1821656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0">
          <a:ln>
            <a:noFill/>
          </a:ln>
          <a:solidFill>
            <a:srgbClr val="002060"/>
          </a:solidFill>
          <a:latin typeface="+mn-lt"/>
          <a:ea typeface="+mn-ea"/>
          <a:cs typeface="+mn-cs"/>
        </a:defRPr>
      </a:lvl1pPr>
      <a:lvl2pPr marL="81280" marR="81280" indent="228600" algn="ctr" defTabSz="1821656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2pPr>
      <a:lvl3pPr marL="81280" marR="81280" indent="457200" algn="ctr" defTabSz="1821656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3pPr>
      <a:lvl4pPr marL="81280" marR="81280" indent="685800" algn="ctr" defTabSz="1821656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4pPr>
      <a:lvl5pPr marL="81280" marR="81280" indent="914400" algn="ctr" defTabSz="1821656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5pPr>
      <a:lvl6pPr marL="81280" marR="81280" indent="1143000" algn="ctr" defTabSz="1821656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6pPr>
      <a:lvl7pPr marL="81280" marR="81280" indent="1371600" algn="ctr" defTabSz="1821656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7pPr>
      <a:lvl8pPr marL="81280" marR="81280" indent="1600199" algn="ctr" defTabSz="1821656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8pPr>
      <a:lvl9pPr marL="81280" marR="81280" indent="1828800" algn="ctr" defTabSz="1821656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8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9pPr>
    </p:titleStyle>
    <p:bodyStyle>
      <a:lvl1pPr marL="516890" marR="81280" indent="-476250" algn="l" defTabSz="1821656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defRPr sz="5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1pPr>
      <a:lvl2pPr marL="1008107" marR="81280" indent="-510267" algn="l" defTabSz="1821656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defRPr sz="5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2pPr>
      <a:lvl3pPr marL="1363254" marR="81280" indent="-408214" algn="l" defTabSz="1821656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defRPr sz="5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3pPr>
      <a:lvl4pPr marL="2047239" marR="81280" indent="-635000" algn="l" defTabSz="1821656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defRPr sz="5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4pPr>
      <a:lvl5pPr marL="2345689" marR="81280" indent="-476250" algn="l" defTabSz="1821656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defRPr sz="5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5pPr>
      <a:lvl6pPr marL="2345689" marR="81280" indent="-476250" algn="l" defTabSz="1821656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defRPr sz="5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6pPr>
      <a:lvl7pPr marL="2345689" marR="81280" indent="-476250" algn="l" defTabSz="1821656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defRPr sz="5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7pPr>
      <a:lvl8pPr marL="2345689" marR="81280" indent="-476250" algn="l" defTabSz="1821656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defRPr sz="5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8pPr>
      <a:lvl9pPr marL="2345689" marR="81280" indent="-476250" algn="l" defTabSz="1821656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defRPr sz="5000" b="0" i="0" u="none" strike="noStrike" cap="none" spc="0">
          <a:ln>
            <a:noFill/>
          </a:ln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marR="0" indent="0" algn="ctr" defTabSz="910828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228600" algn="ctr" defTabSz="910828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457200" algn="ctr" defTabSz="910828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685800" algn="ctr" defTabSz="910828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914400" algn="ctr" defTabSz="910828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1143000" algn="ctr" defTabSz="910828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1371600" algn="ctr" defTabSz="910828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1600200" algn="ctr" defTabSz="910828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1828800" algn="ctr" defTabSz="910828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6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pai-lab.github.io/author/lina-felsner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m-lab.io/author/sevgi-gokce-kafali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compai-lab.github.io/author/hannah-eichhor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ina.felsner@tum.d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mailto:s.kafali@tum.de" TargetMode="External"/><Relationship Id="rId4" Type="http://schemas.openxmlformats.org/officeDocument/2006/relationships/hyperlink" Target="mailto:hannah.eichhorn@tum.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" name="Professor Daniel Rueckert, FREng, FIEEE…"/>
          <p:cNvSpPr txBox="1">
            <a:spLocks noGrp="1"/>
          </p:cNvSpPr>
          <p:nvPr>
            <p:ph type="subTitle" sz="half" idx="1"/>
          </p:nvPr>
        </p:nvSpPr>
        <p:spPr bwMode="auto">
          <a:xfrm>
            <a:off x="3240155" y="7026909"/>
            <a:ext cx="18768504" cy="592793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Dr. Lina Felsner    |    Dr. Sevgi Gökçe </a:t>
            </a:r>
            <a:r>
              <a:rPr lang="en-GB" dirty="0" err="1"/>
              <a:t>Kafalı</a:t>
            </a:r>
            <a:r>
              <a:rPr lang="en-GB" dirty="0"/>
              <a:t>    |    Hannah Eichhorn</a:t>
            </a:r>
            <a:endParaRPr dirty="0"/>
          </a:p>
          <a:p>
            <a:pPr>
              <a:defRPr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Cosmin Bercea    |    Prof. Julia Schnabel </a:t>
            </a:r>
            <a:endParaRPr dirty="0"/>
          </a:p>
          <a:p>
            <a:pPr>
              <a:defRPr/>
            </a:pPr>
            <a:endParaRPr lang="en-GB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r>
              <a:rPr lang="en-GB" sz="3600" dirty="0"/>
              <a:t>I32 – Chair for Computational Imaging and AI in Medicine - </a:t>
            </a:r>
            <a:r>
              <a:rPr lang="en-GB" sz="3600" b="1" dirty="0" err="1">
                <a:solidFill>
                  <a:schemeClr val="accent1"/>
                </a:solidFill>
              </a:rPr>
              <a:t>CompAI</a:t>
            </a:r>
            <a:endParaRPr lang="en-GB" sz="3600" dirty="0"/>
          </a:p>
          <a:p>
            <a:pPr>
              <a:defRPr/>
            </a:pPr>
            <a:r>
              <a:rPr lang="en-GB" sz="3600" dirty="0"/>
              <a:t>Faculty of Informatics and Institute for Advanced Study</a:t>
            </a:r>
            <a:endParaRPr sz="3600" dirty="0"/>
          </a:p>
          <a:p>
            <a:pPr>
              <a:defRPr/>
            </a:pPr>
            <a:endParaRPr lang="en-GB" sz="1600" dirty="0"/>
          </a:p>
          <a:p>
            <a:pPr>
              <a:defRPr/>
            </a:pPr>
            <a:r>
              <a:rPr lang="en-US" sz="3600" b="0" i="0" u="none" strike="noStrike" cap="none" spc="0" dirty="0">
                <a:ln>
                  <a:noFill/>
                </a:ln>
                <a:solidFill>
                  <a:srgbClr val="000000"/>
                </a:solidFill>
                <a:latin typeface="Helvetica"/>
                <a:ea typeface="Helvetica"/>
                <a:cs typeface="Helvetica"/>
              </a:rPr>
              <a:t>I31 - Chair of Artificial Intelligence in Healthcare and Medicine - </a:t>
            </a:r>
            <a:r>
              <a:rPr lang="en-US" sz="3600" b="1" i="0" u="none" strike="noStrike" cap="none" spc="0" dirty="0">
                <a:ln>
                  <a:noFill/>
                </a:ln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AIM</a:t>
            </a:r>
            <a:endParaRPr sz="3600" dirty="0"/>
          </a:p>
          <a:p>
            <a:pPr algn="l">
              <a:defRPr/>
            </a:pPr>
            <a:r>
              <a:rPr lang="en-US" sz="3600" b="0" i="0" u="none" strike="noStrike" cap="none" spc="0" dirty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rPr>
              <a:t>		School of Computation, Information and Technology</a:t>
            </a:r>
            <a:endParaRPr sz="3600" dirty="0"/>
          </a:p>
          <a:p>
            <a:pPr>
              <a:defRPr/>
            </a:pPr>
            <a:endParaRPr dirty="0"/>
          </a:p>
          <a:p>
            <a:pPr>
              <a:defRPr/>
            </a:pPr>
            <a:endParaRPr lang="en-GB" dirty="0"/>
          </a:p>
        </p:txBody>
      </p:sp>
      <p:pic>
        <p:nvPicPr>
          <p:cNvPr id="84" name="image.pdf" descr="image.pdf"/>
          <p:cNvPicPr/>
          <p:nvPr/>
        </p:nvPicPr>
        <p:blipFill>
          <a:blip r:embed="rId3"/>
          <a:stretch/>
        </p:blipFill>
        <p:spPr bwMode="auto">
          <a:xfrm>
            <a:off x="3815953" y="767953"/>
            <a:ext cx="6250782" cy="1577976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Deep learning for intelligent cardiac imaging"/>
          <p:cNvSpPr txBox="1">
            <a:spLocks noGrp="1"/>
          </p:cNvSpPr>
          <p:nvPr>
            <p:ph type="ctrTitle"/>
          </p:nvPr>
        </p:nvSpPr>
        <p:spPr bwMode="auto">
          <a:xfrm>
            <a:off x="3538330" y="3455431"/>
            <a:ext cx="17910313" cy="35004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b="1" dirty="0"/>
              <a:t>Seminar: </a:t>
            </a:r>
            <a:r>
              <a:rPr lang="en-US" b="1" dirty="0"/>
              <a:t>Deep Learning for Inverse Problems </a:t>
            </a:r>
            <a:br>
              <a:rPr lang="en-US" b="1" dirty="0"/>
            </a:br>
            <a:r>
              <a:rPr lang="en-US" b="1" dirty="0"/>
              <a:t>in Medical Imaging (IN2107)	</a:t>
            </a:r>
            <a:br>
              <a:rPr lang="en-GB" b="1" dirty="0"/>
            </a:br>
            <a:endParaRPr lang="en-GB" b="1" dirty="0"/>
          </a:p>
        </p:txBody>
      </p:sp>
      <p:pic>
        <p:nvPicPr>
          <p:cNvPr id="6" name="Bild 8" descr="20150416 tum logo blau png final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547200" y="767953"/>
            <a:ext cx="4039814" cy="21276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Meet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A0ECA262-EC17-A544-9D4F-5AC40A4140AD}" type="slidenum">
              <a:rPr lang="en-US"/>
              <a:t>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 bwMode="auto">
          <a:xfrm>
            <a:off x="2689887" y="4005818"/>
            <a:ext cx="19004226" cy="6543074"/>
            <a:chOff x="2851694" y="4005818"/>
            <a:chExt cx="19004226" cy="6543074"/>
          </a:xfrm>
        </p:grpSpPr>
        <p:grpSp>
          <p:nvGrpSpPr>
            <p:cNvPr id="3" name="Group 2"/>
            <p:cNvGrpSpPr/>
            <p:nvPr/>
          </p:nvGrpSpPr>
          <p:grpSpPr bwMode="auto">
            <a:xfrm>
              <a:off x="16673571" y="4005818"/>
              <a:ext cx="5182349" cy="6543074"/>
              <a:chOff x="16673571" y="4005818"/>
              <a:chExt cx="5182349" cy="654307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 bwMode="auto">
              <a:xfrm>
                <a:off x="16743218" y="4005818"/>
                <a:ext cx="5043054" cy="5043054"/>
              </a:xfrm>
              <a:prstGeom prst="ellipse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 bwMode="auto">
              <a:xfrm>
                <a:off x="16673571" y="9748673"/>
                <a:ext cx="5182349" cy="800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u="sng">
                    <a:solidFill>
                      <a:srgbClr val="002060"/>
                    </a:solidFill>
                    <a:hlinkClick r:id="rId4" tooltip="https://compai-lab.github.io/author/hannah-eichhorn/"/>
                  </a:rPr>
                  <a:t>Hannah Eichhorn</a:t>
                </a:r>
                <a:endParaRPr lang="en-US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 bwMode="auto">
            <a:xfrm>
              <a:off x="9503515" y="4005818"/>
              <a:ext cx="5700584" cy="6543074"/>
              <a:chOff x="16414453" y="4005818"/>
              <a:chExt cx="5700584" cy="654307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/>
            </p:blipFill>
            <p:spPr bwMode="auto">
              <a:xfrm>
                <a:off x="16743218" y="4005818"/>
                <a:ext cx="5043054" cy="5043054"/>
              </a:xfrm>
              <a:prstGeom prst="ellipse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 bwMode="auto">
              <a:xfrm>
                <a:off x="16414453" y="9748673"/>
                <a:ext cx="5700584" cy="800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u="sng" dirty="0">
                    <a:solidFill>
                      <a:srgbClr val="002060"/>
                    </a:solidFill>
                    <a:hlinkClick r:id="rId6" tooltip="https://aim-lab.io/author/sevgi-gokce-kafali/"/>
                  </a:rPr>
                  <a:t>Sevgi Gökçe </a:t>
                </a:r>
                <a:r>
                  <a:rPr lang="en-US" u="sng" dirty="0" err="1">
                    <a:solidFill>
                      <a:srgbClr val="002060"/>
                    </a:solidFill>
                    <a:hlinkClick r:id="rId6" tooltip="https://aim-lab.io/author/sevgi-gokce-kafali/"/>
                  </a:rPr>
                  <a:t>Kafalı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 bwMode="auto">
            <a:xfrm>
              <a:off x="2851694" y="4005818"/>
              <a:ext cx="5182349" cy="6543074"/>
              <a:chOff x="16673571" y="4005818"/>
              <a:chExt cx="5182349" cy="6543074"/>
            </a:xfrm>
          </p:grpSpPr>
          <p:pic>
            <p:nvPicPr>
              <p:cNvPr id="17" name="Picture 16" descr="A person in a blue shirt&#10;&#10;Description automatically generated"/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 bwMode="auto">
              <a:xfrm>
                <a:off x="16743218" y="4005818"/>
                <a:ext cx="5043054" cy="5043054"/>
              </a:xfrm>
              <a:prstGeom prst="ellipse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 bwMode="auto">
              <a:xfrm>
                <a:off x="16673571" y="9748673"/>
                <a:ext cx="5182349" cy="8002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u="sng">
                    <a:solidFill>
                      <a:srgbClr val="002060"/>
                    </a:solidFill>
                    <a:hlinkClick r:id="rId8" tooltip="https://compai-lab.github.io/author/lina-felsner/"/>
                  </a:rPr>
                  <a:t>Lina Felsner</a:t>
                </a:r>
                <a:endParaRPr lang="en-US">
                  <a:solidFill>
                    <a:srgbClr val="002060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posing for a photo&#10;&#10;AI-generated content may be incorrect."/>
          <p:cNvPicPr>
            <a:picLocks noGrp="1" noChangeAspect="1"/>
          </p:cNvPicPr>
          <p:nvPr>
            <p:ph idx="1"/>
          </p:nvPr>
        </p:nvPicPr>
        <p:blipFill>
          <a:blip r:embed="rId3"/>
          <a:srcRect l="428" r="-1" b="-1"/>
          <a:stretch/>
        </p:blipFill>
        <p:spPr bwMode="auto">
          <a:xfrm>
            <a:off x="397482" y="3705774"/>
            <a:ext cx="11606646" cy="7780714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1F35963-B026-31C0-EA3D-C7BB0B3BE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6197" b="13257"/>
          <a:stretch/>
        </p:blipFill>
        <p:spPr bwMode="auto">
          <a:xfrm>
            <a:off x="12379868" y="3705774"/>
            <a:ext cx="11606646" cy="77807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7221200" y="12712700"/>
            <a:ext cx="5486400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defTabSz="914400" rtl="0">
              <a:spcAft>
                <a:spcPts val="600"/>
              </a:spcAft>
              <a:defRPr/>
            </a:pPr>
            <a:fld id="{A0ECA262-EC17-A544-9D4F-5AC40A4140AD}" type="slidenum">
              <a:rPr lang="en-US" sz="1200" kern="1200">
                <a:latin typeface="+mn-lt"/>
                <a:ea typeface="+mn-ea"/>
                <a:cs typeface="+mn-cs"/>
              </a:rPr>
              <a:pPr marL="0" defTabSz="914400" rtl="0">
                <a:spcAft>
                  <a:spcPts val="600"/>
                </a:spcAft>
                <a:defRPr/>
              </a:pPr>
              <a:t>3</a:t>
            </a:fld>
            <a:endParaRPr lang="en-US" sz="1200" kern="1200">
              <a:latin typeface="+mn-lt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8E4C4F-852F-1B78-3C09-AC66C6683A3E}"/>
              </a:ext>
            </a:extLst>
          </p:cNvPr>
          <p:cNvSpPr txBox="1">
            <a:spLocks/>
          </p:cNvSpPr>
          <p:nvPr/>
        </p:nvSpPr>
        <p:spPr bwMode="auto">
          <a:xfrm>
            <a:off x="397482" y="0"/>
            <a:ext cx="11606646" cy="288821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>
            <a:lvl1pPr marL="81280" marR="81280" indent="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1280" marR="81280" indent="2286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1280" marR="81280" indent="4572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1280" marR="81280" indent="6858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1280" marR="81280" indent="9144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81280" marR="81280" indent="11430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81280" marR="81280" indent="13716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81280" marR="81280" indent="1600199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81280" marR="81280" indent="18288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Chair for Computational Imaging and AI in Medicine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912533-FEEE-D214-EB84-FE75A8D43DFC}"/>
              </a:ext>
            </a:extLst>
          </p:cNvPr>
          <p:cNvSpPr txBox="1">
            <a:spLocks/>
          </p:cNvSpPr>
          <p:nvPr/>
        </p:nvSpPr>
        <p:spPr bwMode="auto">
          <a:xfrm>
            <a:off x="12305878" y="0"/>
            <a:ext cx="11606646" cy="2888219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>
            <a:lvl1pPr marL="81280" marR="81280" indent="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1280" marR="81280" indent="2286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1280" marR="81280" indent="4572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1280" marR="81280" indent="6858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1280" marR="81280" indent="9144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81280" marR="81280" indent="11430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81280" marR="81280" indent="13716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81280" marR="81280" indent="1600199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81280" marR="81280" indent="182880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800" b="0" i="0" u="none" strike="noStrike" cap="none" spc="0">
                <a:ln>
                  <a:noFill/>
                </a:ln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Chair of Artificial Intelligence in Healthcare and Medicine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 dirty="0"/>
              <a:t>Inverse Problems in Medical Imaging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2032000" y="2542904"/>
                <a:ext cx="20320000" cy="3541730"/>
              </a:xfrm>
            </p:spPr>
            <p:txBody>
              <a:bodyPr/>
              <a:lstStyle/>
              <a:p>
                <a:pPr marL="40640" indent="0">
                  <a:buNone/>
                  <a:defRPr/>
                </a:pPr>
                <a:endParaRPr lang="de-DE" dirty="0"/>
              </a:p>
              <a:p>
                <a:pPr marL="4064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1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15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de-DE" sz="11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15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US" sz="11500" dirty="0"/>
                </a:br>
                <a:br>
                  <a:rPr lang="en-US" sz="11500" dirty="0"/>
                </a:br>
                <a:endParaRPr sz="11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032000" y="2542904"/>
                <a:ext cx="20320000" cy="354173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A0ECA262-EC17-A544-9D4F-5AC40A4140AD}" type="slidenum">
              <a:rPr/>
              <a:t>4</a:t>
            </a:fld>
            <a:endParaRPr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2C6829E-9018-0FBB-19BC-DA44C469C9BB}"/>
              </a:ext>
            </a:extLst>
          </p:cNvPr>
          <p:cNvSpPr/>
          <p:nvPr/>
        </p:nvSpPr>
        <p:spPr bwMode="auto">
          <a:xfrm>
            <a:off x="1180604" y="6070982"/>
            <a:ext cx="6647687" cy="2890125"/>
          </a:xfrm>
          <a:prstGeom prst="cloudCallout">
            <a:avLst>
              <a:gd name="adj1" fmla="val 59690"/>
              <a:gd name="adj2" fmla="val -47266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rgbClr val="002060"/>
            </a:solidFill>
            <a:prstDash val="solid"/>
            <a:round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ctr">
              <a:defRPr/>
            </a:pPr>
            <a:r>
              <a:rPr lang="en-US" sz="3800" dirty="0">
                <a:solidFill>
                  <a:srgbClr val="002060"/>
                </a:solidFill>
              </a:rPr>
              <a:t>MRI, CT, PET Reconstruction &amp; Artefact Correction</a:t>
            </a:r>
            <a:endParaRPr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CA512725-8994-70D2-2C36-8AEA1184B57D}"/>
              </a:ext>
            </a:extLst>
          </p:cNvPr>
          <p:cNvSpPr/>
          <p:nvPr/>
        </p:nvSpPr>
        <p:spPr bwMode="auto">
          <a:xfrm>
            <a:off x="17114012" y="6516068"/>
            <a:ext cx="6253988" cy="1999955"/>
          </a:xfrm>
          <a:prstGeom prst="cloudCallout">
            <a:avLst>
              <a:gd name="adj1" fmla="val -69357"/>
              <a:gd name="adj2" fmla="val -78536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rgbClr val="002060"/>
            </a:solidFill>
            <a:prstDash val="solid"/>
            <a:round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81280" marR="81280" indent="0" algn="ctr" defTabSz="18216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800" b="0" i="0" u="none" strike="noStrike" cap="none" spc="0">
                <a:ln>
                  <a:noFill/>
                </a:ln>
                <a:solidFill>
                  <a:srgbClr val="002060"/>
                </a:solidFill>
                <a:latin typeface="Arial"/>
                <a:ea typeface="Arial"/>
                <a:cs typeface="Arial"/>
              </a:rPr>
              <a:t>Recent research directions</a:t>
            </a:r>
            <a:endParaRPr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6E091339-A4B6-8297-5D1C-8341FEF4C3A1}"/>
              </a:ext>
            </a:extLst>
          </p:cNvPr>
          <p:cNvSpPr/>
          <p:nvPr/>
        </p:nvSpPr>
        <p:spPr bwMode="auto">
          <a:xfrm>
            <a:off x="12192000" y="9749374"/>
            <a:ext cx="7007389" cy="1999955"/>
          </a:xfrm>
          <a:prstGeom prst="cloudCallout">
            <a:avLst>
              <a:gd name="adj1" fmla="val -29250"/>
              <a:gd name="adj2" fmla="val -207186"/>
            </a:avLst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rgbClr val="002060"/>
            </a:solidFill>
            <a:prstDash val="solid"/>
            <a:round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ctr">
              <a:defRPr/>
            </a:pPr>
            <a:r>
              <a:rPr lang="en-US" sz="3800">
                <a:solidFill>
                  <a:srgbClr val="002060"/>
                </a:solidFill>
              </a:rPr>
              <a:t>Emerging trends &amp; Clinical applications</a:t>
            </a: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A83A0C-77A0-9FA6-38CD-6E2BF8AEFC73}"/>
              </a:ext>
            </a:extLst>
          </p:cNvPr>
          <p:cNvGrpSpPr/>
          <p:nvPr/>
        </p:nvGrpSpPr>
        <p:grpSpPr>
          <a:xfrm>
            <a:off x="1460394" y="10294111"/>
            <a:ext cx="6088106" cy="2660956"/>
            <a:chOff x="1460394" y="10294111"/>
            <a:chExt cx="6088106" cy="26609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2AE02-7155-A9B0-8E9C-0BFAE3F74EFC}"/>
                </a:ext>
              </a:extLst>
            </p:cNvPr>
            <p:cNvGrpSpPr/>
            <p:nvPr/>
          </p:nvGrpSpPr>
          <p:grpSpPr>
            <a:xfrm>
              <a:off x="1460394" y="10294111"/>
              <a:ext cx="6088106" cy="2660956"/>
              <a:chOff x="992423" y="10342772"/>
              <a:chExt cx="6088106" cy="2660956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981FAF7B-51C9-3914-C96A-A5C2CD00C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51063" t="5486"/>
              <a:stretch/>
            </p:blipFill>
            <p:spPr>
              <a:xfrm>
                <a:off x="4784238" y="10342772"/>
                <a:ext cx="2296291" cy="2660955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CE7515AE-2A02-7136-FDFD-6377D3A45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5486" r="51063"/>
              <a:stretch/>
            </p:blipFill>
            <p:spPr bwMode="auto">
              <a:xfrm>
                <a:off x="992423" y="10342773"/>
                <a:ext cx="2296291" cy="2660955"/>
              </a:xfrm>
              <a:prstGeom prst="rect">
                <a:avLst/>
              </a:prstGeom>
            </p:spPr>
          </p:pic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77B54ED-FDDC-0AB2-4CC0-F5F430A9ED62}"/>
                </a:ext>
              </a:extLst>
            </p:cNvPr>
            <p:cNvSpPr/>
            <p:nvPr/>
          </p:nvSpPr>
          <p:spPr bwMode="auto">
            <a:xfrm>
              <a:off x="4096144" y="11312443"/>
              <a:ext cx="770710" cy="624290"/>
            </a:xfrm>
            <a:prstGeom prst="rightArrow">
              <a:avLst/>
            </a:prstGeom>
            <a:solidFill>
              <a:srgbClr val="002060"/>
            </a:solidFill>
            <a:ln w="127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none"/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17EF8C4-3911-3593-342D-806505BA8E5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E142-B21A-EF77-638A-A045C572A74A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Course Objectives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382EE-44C1-8247-5A72-4B233FE6F92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032000" y="2285329"/>
            <a:ext cx="20320000" cy="10808375"/>
          </a:xfrm>
        </p:spPr>
        <p:txBody>
          <a:bodyPr/>
          <a:lstStyle/>
          <a:p>
            <a:pPr>
              <a:defRPr/>
            </a:pPr>
            <a:r>
              <a:rPr lang="en-US"/>
              <a:t>Understand </a:t>
            </a:r>
            <a:br>
              <a:rPr lang="en-US"/>
            </a:br>
            <a:r>
              <a:rPr lang="en-US" sz="4000"/>
              <a:t>○ What are inverse problems in medical imaging?</a:t>
            </a:r>
            <a:br>
              <a:rPr lang="en-US" sz="4000"/>
            </a:br>
            <a:r>
              <a:rPr lang="en-US" sz="4000"/>
              <a:t>○ How can they be solved with deep learning?</a:t>
            </a:r>
            <a:br>
              <a:rPr lang="en-US" sz="4000"/>
            </a:br>
            <a:r>
              <a:rPr lang="en-US" sz="4000"/>
              <a:t>○ What are recent research directions?</a:t>
            </a:r>
            <a:endParaRPr/>
          </a:p>
          <a:p>
            <a:pPr>
              <a:defRPr/>
            </a:pPr>
            <a:r>
              <a:rPr lang="en-US"/>
              <a:t>Learn </a:t>
            </a:r>
            <a:br>
              <a:rPr lang="en-US"/>
            </a:br>
            <a:r>
              <a:rPr lang="en-US" sz="4000"/>
              <a:t>○ How to read, analyze and discuss a research paper</a:t>
            </a:r>
            <a:br>
              <a:rPr lang="en-US" sz="4000"/>
            </a:br>
            <a:r>
              <a:rPr lang="en-US" sz="4000"/>
              <a:t>○ How to present a complex research topic to a broad audience</a:t>
            </a:r>
            <a:br>
              <a:rPr lang="en-US" sz="4000"/>
            </a:br>
            <a:r>
              <a:rPr lang="en-US" sz="4000"/>
              <a:t>○ How to design and present a research poster</a:t>
            </a:r>
            <a:endParaRPr/>
          </a:p>
          <a:p>
            <a:pPr>
              <a:defRPr/>
            </a:pPr>
            <a:r>
              <a:rPr lang="en-US"/>
              <a:t>Participants need to</a:t>
            </a:r>
            <a:br>
              <a:rPr lang="en-US"/>
            </a:br>
            <a:r>
              <a:rPr lang="en-US" sz="4000"/>
              <a:t>○ Present a paper</a:t>
            </a:r>
            <a:br>
              <a:rPr lang="en-US" sz="4000"/>
            </a:br>
            <a:r>
              <a:rPr lang="en-US" sz="4000"/>
              <a:t>○ Present a poster in a poster session at the end of the semester</a:t>
            </a:r>
            <a:br>
              <a:rPr lang="en-US" sz="4000"/>
            </a:br>
            <a:r>
              <a:rPr lang="en-US" sz="4000"/>
              <a:t>○ Actively participate in the discussions </a:t>
            </a:r>
            <a:endParaRPr/>
          </a:p>
          <a:p>
            <a:pPr>
              <a:defRPr/>
            </a:pPr>
            <a:r>
              <a:rPr lang="en-US"/>
              <a:t>Evaluation</a:t>
            </a:r>
            <a:br>
              <a:rPr lang="en-US"/>
            </a:br>
            <a:r>
              <a:rPr lang="en-US" sz="4000"/>
              <a:t>○ Attendance</a:t>
            </a:r>
            <a:br>
              <a:rPr lang="en-US" sz="4000"/>
            </a:br>
            <a:r>
              <a:rPr lang="en-US" sz="4000"/>
              <a:t>○ Presentation and poster</a:t>
            </a:r>
            <a:br>
              <a:rPr lang="en-US" sz="4000"/>
            </a:br>
            <a:r>
              <a:rPr lang="en-US" sz="4000"/>
              <a:t>○ Active participation in discussions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F08A0-2A2C-51D8-D421-4AC350306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A0ECA262-EC17-A544-9D4F-5AC40A4140A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90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Registration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2032001" y="4033692"/>
            <a:ext cx="11466286" cy="8132908"/>
          </a:xfrm>
        </p:spPr>
        <p:txBody>
          <a:bodyPr/>
          <a:lstStyle/>
          <a:p>
            <a:pPr>
              <a:defRPr/>
            </a:pPr>
            <a:r>
              <a:rPr lang="en-GB" dirty="0"/>
              <a:t>Matching system:</a:t>
            </a:r>
            <a:endParaRPr dirty="0"/>
          </a:p>
          <a:p>
            <a:pPr>
              <a:defRPr/>
            </a:pPr>
            <a:endParaRPr lang="en-GB" dirty="0"/>
          </a:p>
          <a:p>
            <a:pPr marL="40640" indent="0">
              <a:buNone/>
              <a:defRPr/>
            </a:pPr>
            <a:r>
              <a:rPr lang="en-GB" dirty="0"/>
              <a:t>Or </a:t>
            </a:r>
            <a:endParaRPr dirty="0"/>
          </a:p>
          <a:p>
            <a:pPr marL="40640" indent="0">
              <a:buNone/>
              <a:defRPr/>
            </a:pPr>
            <a:endParaRPr lang="en-GB" dirty="0"/>
          </a:p>
          <a:p>
            <a:pPr>
              <a:defRPr/>
            </a:pPr>
            <a:r>
              <a:rPr lang="en-GB" dirty="0"/>
              <a:t>Email to:</a:t>
            </a:r>
            <a:br>
              <a:rPr lang="en-GB" dirty="0">
                <a:solidFill>
                  <a:srgbClr val="002060"/>
                </a:solidFill>
              </a:rPr>
            </a:br>
            <a:r>
              <a:rPr lang="en-GB" u="sng" dirty="0">
                <a:solidFill>
                  <a:srgbClr val="002060"/>
                </a:solidFill>
                <a:hlinkClick r:id="rId3" tooltip="mailto:lina.felsner@tum.de"/>
              </a:rPr>
              <a:t>lina.felsner@tum.de</a:t>
            </a:r>
            <a:br>
              <a:rPr lang="en-GB" dirty="0">
                <a:solidFill>
                  <a:srgbClr val="002060"/>
                </a:solidFill>
              </a:rPr>
            </a:br>
            <a:r>
              <a:rPr lang="en-GB" u="sng" dirty="0">
                <a:solidFill>
                  <a:srgbClr val="002060"/>
                </a:solidFill>
                <a:hlinkClick r:id="rId4" tooltip="mailto:hannah.eichhorn@tum.de"/>
              </a:rPr>
              <a:t>hannah.eichhorn@tum.de</a:t>
            </a:r>
            <a:r>
              <a:rPr lang="en-GB" dirty="0">
                <a:solidFill>
                  <a:srgbClr val="002060"/>
                </a:solidFill>
              </a:rPr>
              <a:t> </a:t>
            </a:r>
            <a:br>
              <a:rPr lang="en-GB" dirty="0">
                <a:solidFill>
                  <a:srgbClr val="002060"/>
                </a:solidFill>
              </a:rPr>
            </a:br>
            <a:r>
              <a:rPr lang="en-GB" u="sng" dirty="0">
                <a:solidFill>
                  <a:srgbClr val="002060"/>
                </a:solidFill>
                <a:hlinkClick r:id="rId5" tooltip="mailto:s.kafali@tum.de"/>
              </a:rPr>
              <a:t>s.kafali@tum.de</a:t>
            </a:r>
            <a:r>
              <a:rPr lang="en-GB" dirty="0">
                <a:solidFill>
                  <a:srgbClr val="002060"/>
                </a:solidFill>
              </a:rPr>
              <a:t>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defRPr/>
            </a:pPr>
            <a:fld id="{A0ECA262-EC17-A544-9D4F-5AC40A4140AD}" type="slidenum">
              <a:rPr/>
              <a:t>6</a:t>
            </a:fld>
            <a:endParaRPr/>
          </a:p>
        </p:txBody>
      </p:sp>
      <p:pic>
        <p:nvPicPr>
          <p:cNvPr id="8" name="Picture 7" descr="Cartoon person in front of a chalkboard&#10;&#10;Description automatically generated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4274800" y="3323209"/>
            <a:ext cx="7069582" cy="7069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White">
  <a:themeElements>
    <a:clrScheme name="Custom 1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96FF"/>
      </a:hlink>
      <a:folHlink>
        <a:srgbClr val="0096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00D2A9"/>
        </a:solidFill>
        <a:ln w="12700" cap="flat">
          <a:solidFill>
            <a:srgbClr val="000000"/>
          </a:solidFill>
          <a:prstDash val="solid"/>
          <a:round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rgbClr val="000000"/>
          </a:solidFill>
          <a:prstDash val="solid"/>
          <a:round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00D2A9"/>
        </a:solidFill>
        <a:ln w="12700" cap="flat">
          <a:solidFill>
            <a:srgbClr val="000000"/>
          </a:solidFill>
          <a:prstDash val="solid"/>
          <a:round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rgbClr val="000000"/>
          </a:solidFill>
          <a:prstDash val="solid"/>
          <a:round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Custom</PresentationFormat>
  <Paragraphs>40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Helvetica</vt:lpstr>
      <vt:lpstr>Lucida Grande</vt:lpstr>
      <vt:lpstr>White</vt:lpstr>
      <vt:lpstr>Seminar: Deep Learning for Inverse Problems  in Medical Imaging (IN2107)  </vt:lpstr>
      <vt:lpstr>Meet the Team</vt:lpstr>
      <vt:lpstr>PowerPoint Presentation</vt:lpstr>
      <vt:lpstr>Inverse Problems in Medical Imaging</vt:lpstr>
      <vt:lpstr>Course Objectives</vt:lpstr>
      <vt:lpstr>Registration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intelligent cardiac imaging</dc:title>
  <dc:creator>Lina Felsner</dc:creator>
  <cp:lastModifiedBy>Hannah Eichhorn</cp:lastModifiedBy>
  <cp:revision>538</cp:revision>
  <dcterms:modified xsi:type="dcterms:W3CDTF">2025-02-03T09:36:33Z</dcterms:modified>
</cp:coreProperties>
</file>